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Proxima Nova"/>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ProximaNova-bold.fntdata"/><Relationship Id="rId16" Type="http://schemas.openxmlformats.org/officeDocument/2006/relationships/font" Target="fonts/ProximaNova-regular.fntdata"/><Relationship Id="rId5" Type="http://schemas.openxmlformats.org/officeDocument/2006/relationships/notesMaster" Target="notesMasters/notesMaster1.xml"/><Relationship Id="rId19" Type="http://schemas.openxmlformats.org/officeDocument/2006/relationships/font" Target="fonts/ProximaNova-boldItalic.fntdata"/><Relationship Id="rId6" Type="http://schemas.openxmlformats.org/officeDocument/2006/relationships/slide" Target="slides/slide1.xml"/><Relationship Id="rId18" Type="http://schemas.openxmlformats.org/officeDocument/2006/relationships/font" Target="fonts/ProximaNova-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831aec4db7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831aec4db7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8db4a45162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8db4a45162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8db4a45162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8db4a45162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8db4a45162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8db4a45162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Marcos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8db4a45162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8db4a45162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2831aec4db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2831aec4db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28db4a45162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28db4a45162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2831aec4db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2831aec4db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28db4a45162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28db4a45162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
        <p:nvSpPr>
          <p:cNvPr id="13" name="Google Shape;13;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11"/>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4" name="Shape 14"/>
        <p:cNvGrpSpPr/>
        <p:nvPr/>
      </p:nvGrpSpPr>
      <p:grpSpPr>
        <a:xfrm>
          <a:off x="0" y="0"/>
          <a:ext cx="0" cy="0"/>
          <a:chOff x="0" y="0"/>
          <a:chExt cx="0" cy="0"/>
        </a:xfrm>
      </p:grpSpPr>
      <p:cxnSp>
        <p:nvCxnSpPr>
          <p:cNvPr id="15" name="Google Shape;15;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6" name="Google Shape;16;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1" name="Google Shape;21;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5" name="Google Shape;25;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7" name="Google Shape;37;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41" name="Google Shape;41;p9"/>
          <p:cNvSpPr txBox="1"/>
          <p:nvPr>
            <p:ph type="title"/>
          </p:nvPr>
        </p:nvSpPr>
        <p:spPr>
          <a:xfrm>
            <a:off x="265500" y="1205825"/>
            <a:ext cx="4045200" cy="15096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4220"/>
              <a:t>Augmented Reality Application for the benefit of the Garfield Park Conservatory Alliance</a:t>
            </a:r>
            <a:endParaRPr sz="4220"/>
          </a:p>
        </p:txBody>
      </p:sp>
      <p:sp>
        <p:nvSpPr>
          <p:cNvPr id="60" name="Google Shape;60;p13"/>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fontScale="85000"/>
          </a:bodyPr>
          <a:lstStyle/>
          <a:p>
            <a:pPr indent="0" lvl="0" marL="0" rtl="0" algn="l">
              <a:spcBef>
                <a:spcPts val="0"/>
              </a:spcBef>
              <a:spcAft>
                <a:spcPts val="0"/>
              </a:spcAft>
              <a:buNone/>
            </a:pPr>
            <a:r>
              <a:rPr lang="en"/>
              <a:t>Jose Cuellar-Aguirre, Marcos Echevarria, Christian Garcia, Nick Tryba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Stakeholders (continued)</a:t>
            </a:r>
            <a:endParaRPr/>
          </a:p>
        </p:txBody>
      </p:sp>
      <p:sp>
        <p:nvSpPr>
          <p:cNvPr id="157" name="Google Shape;157;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The Customer:</a:t>
            </a:r>
            <a:endParaRPr/>
          </a:p>
          <a:p>
            <a:pPr indent="-342900" lvl="0" marL="457200" rtl="0" algn="l">
              <a:spcBef>
                <a:spcPts val="1200"/>
              </a:spcBef>
              <a:spcAft>
                <a:spcPts val="0"/>
              </a:spcAft>
              <a:buSzPts val="1800"/>
              <a:buChar char="●"/>
            </a:pPr>
            <a:r>
              <a:rPr lang="en"/>
              <a:t>Those who enjoy Augmented Reality style games</a:t>
            </a:r>
            <a:endParaRPr/>
          </a:p>
          <a:p>
            <a:pPr indent="-342900" lvl="0" marL="457200" rtl="0" algn="l">
              <a:spcBef>
                <a:spcPts val="0"/>
              </a:spcBef>
              <a:spcAft>
                <a:spcPts val="0"/>
              </a:spcAft>
              <a:buSzPts val="1800"/>
              <a:buChar char="●"/>
            </a:pPr>
            <a:r>
              <a:rPr lang="en"/>
              <a:t>Those who enjoy learning about exotic species</a:t>
            </a:r>
            <a:endParaRPr/>
          </a:p>
          <a:p>
            <a:pPr indent="-342900" lvl="0" marL="457200" rtl="0" algn="l">
              <a:spcBef>
                <a:spcPts val="0"/>
              </a:spcBef>
              <a:spcAft>
                <a:spcPts val="0"/>
              </a:spcAft>
              <a:buSzPts val="1800"/>
              <a:buChar char="●"/>
            </a:pPr>
            <a:r>
              <a:rPr lang="en"/>
              <a:t>Those who enjoy collectathon games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Garfield Park Conservatory</a:t>
            </a:r>
            <a:endParaRPr/>
          </a:p>
        </p:txBody>
      </p:sp>
      <p:sp>
        <p:nvSpPr>
          <p:cNvPr id="66" name="Google Shape;66;p14"/>
          <p:cNvSpPr txBox="1"/>
          <p:nvPr>
            <p:ph idx="1" type="body"/>
          </p:nvPr>
        </p:nvSpPr>
        <p:spPr>
          <a:xfrm>
            <a:off x="311700" y="1152475"/>
            <a:ext cx="33630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One of the largest conservatories in the nation.</a:t>
            </a:r>
            <a:endParaRPr/>
          </a:p>
          <a:p>
            <a:pPr indent="-342900" lvl="0" marL="457200" rtl="0" algn="l">
              <a:spcBef>
                <a:spcPts val="0"/>
              </a:spcBef>
              <a:spcAft>
                <a:spcPts val="0"/>
              </a:spcAft>
              <a:buSzPts val="1800"/>
              <a:buChar char="-"/>
            </a:pPr>
            <a:r>
              <a:rPr lang="en"/>
              <a:t>Free admission (Optional Donation)</a:t>
            </a:r>
            <a:endParaRPr/>
          </a:p>
          <a:p>
            <a:pPr indent="-342900" lvl="0" marL="457200" rtl="0" algn="l">
              <a:spcBef>
                <a:spcPts val="0"/>
              </a:spcBef>
              <a:spcAft>
                <a:spcPts val="0"/>
              </a:spcAft>
              <a:buSzPts val="1800"/>
              <a:buChar char="-"/>
            </a:pPr>
            <a:r>
              <a:rPr i="1" lang="en"/>
              <a:t>Garfield Park Conservatory Alliance</a:t>
            </a:r>
            <a:r>
              <a:rPr lang="en"/>
              <a:t> provides the educational programming and fundraising.</a:t>
            </a:r>
            <a:endParaRPr/>
          </a:p>
        </p:txBody>
      </p:sp>
      <p:pic>
        <p:nvPicPr>
          <p:cNvPr id="67" name="Google Shape;67;p14"/>
          <p:cNvPicPr preferRelativeResize="0"/>
          <p:nvPr/>
        </p:nvPicPr>
        <p:blipFill>
          <a:blip r:embed="rId3">
            <a:alphaModFix/>
          </a:blip>
          <a:stretch>
            <a:fillRect/>
          </a:stretch>
        </p:blipFill>
        <p:spPr>
          <a:xfrm>
            <a:off x="4842313" y="607286"/>
            <a:ext cx="3989976" cy="2244375"/>
          </a:xfrm>
          <a:prstGeom prst="rect">
            <a:avLst/>
          </a:prstGeom>
          <a:noFill/>
          <a:ln>
            <a:noFill/>
          </a:ln>
        </p:spPr>
      </p:pic>
      <p:pic>
        <p:nvPicPr>
          <p:cNvPr id="68" name="Google Shape;68;p14"/>
          <p:cNvPicPr preferRelativeResize="0"/>
          <p:nvPr/>
        </p:nvPicPr>
        <p:blipFill>
          <a:blip r:embed="rId4">
            <a:alphaModFix/>
          </a:blip>
          <a:stretch>
            <a:fillRect/>
          </a:stretch>
        </p:blipFill>
        <p:spPr>
          <a:xfrm>
            <a:off x="5538349" y="2851649"/>
            <a:ext cx="3293950" cy="20525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Overview</a:t>
            </a:r>
            <a:endParaRPr/>
          </a:p>
        </p:txBody>
      </p:sp>
      <p:sp>
        <p:nvSpPr>
          <p:cNvPr id="74" name="Google Shape;74;p15"/>
          <p:cNvSpPr txBox="1"/>
          <p:nvPr>
            <p:ph idx="1" type="body"/>
          </p:nvPr>
        </p:nvSpPr>
        <p:spPr>
          <a:xfrm>
            <a:off x="311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u="sng"/>
              <a:t>Augmented Reality Mobile Game</a:t>
            </a:r>
            <a:endParaRPr b="1" u="sng"/>
          </a:p>
          <a:p>
            <a:pPr indent="-342900" lvl="0" marL="457200" rtl="0" algn="l">
              <a:spcBef>
                <a:spcPts val="1200"/>
              </a:spcBef>
              <a:spcAft>
                <a:spcPts val="0"/>
              </a:spcAft>
              <a:buSzPts val="1800"/>
              <a:buChar char="-"/>
            </a:pPr>
            <a:r>
              <a:rPr lang="en"/>
              <a:t>Walk around the conservatory and collect a variety of species.</a:t>
            </a:r>
            <a:endParaRPr/>
          </a:p>
          <a:p>
            <a:pPr indent="-342900" lvl="0" marL="457200" rtl="0" algn="l">
              <a:spcBef>
                <a:spcPts val="0"/>
              </a:spcBef>
              <a:spcAft>
                <a:spcPts val="0"/>
              </a:spcAft>
              <a:buSzPts val="1800"/>
              <a:buChar char="-"/>
            </a:pPr>
            <a:r>
              <a:rPr lang="en"/>
              <a:t>Collect species by playing mini games and </a:t>
            </a:r>
            <a:r>
              <a:rPr lang="en"/>
              <a:t>answering</a:t>
            </a:r>
            <a:r>
              <a:rPr lang="en"/>
              <a:t> trivia.</a:t>
            </a:r>
            <a:endParaRPr/>
          </a:p>
          <a:p>
            <a:pPr indent="-342900" lvl="0" marL="457200" rtl="0" algn="l">
              <a:spcBef>
                <a:spcPts val="0"/>
              </a:spcBef>
              <a:spcAft>
                <a:spcPts val="0"/>
              </a:spcAft>
              <a:buSzPts val="1800"/>
              <a:buChar char="-"/>
            </a:pPr>
            <a:r>
              <a:rPr lang="en"/>
              <a:t>Learn about each species collecting them and reading their descriptions</a:t>
            </a:r>
            <a:endParaRPr/>
          </a:p>
        </p:txBody>
      </p:sp>
      <p:pic>
        <p:nvPicPr>
          <p:cNvPr id="75" name="Google Shape;75;p15"/>
          <p:cNvPicPr preferRelativeResize="0"/>
          <p:nvPr/>
        </p:nvPicPr>
        <p:blipFill>
          <a:blip r:embed="rId3">
            <a:alphaModFix/>
          </a:blip>
          <a:stretch>
            <a:fillRect/>
          </a:stretch>
        </p:blipFill>
        <p:spPr>
          <a:xfrm>
            <a:off x="6310875" y="330640"/>
            <a:ext cx="2521429" cy="4482227"/>
          </a:xfrm>
          <a:prstGeom prst="rect">
            <a:avLst/>
          </a:prstGeom>
          <a:noFill/>
          <a:ln>
            <a:noFill/>
          </a:ln>
        </p:spPr>
      </p:pic>
      <p:pic>
        <p:nvPicPr>
          <p:cNvPr id="76" name="Google Shape;76;p15"/>
          <p:cNvPicPr preferRelativeResize="0"/>
          <p:nvPr/>
        </p:nvPicPr>
        <p:blipFill>
          <a:blip r:embed="rId4">
            <a:alphaModFix/>
          </a:blip>
          <a:stretch>
            <a:fillRect/>
          </a:stretch>
        </p:blipFill>
        <p:spPr>
          <a:xfrm>
            <a:off x="5335650" y="1685858"/>
            <a:ext cx="1716499" cy="312701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Purpose and Goals of the Project</a:t>
            </a:r>
            <a:endParaRPr/>
          </a:p>
        </p:txBody>
      </p:sp>
      <p:sp>
        <p:nvSpPr>
          <p:cNvPr id="82" name="Google Shape;82;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Purpose: Promote interest in the Garfield Park Conservatory by offering a fun game to play alongside your tour of the </a:t>
            </a:r>
            <a:r>
              <a:rPr lang="en"/>
              <a:t>conservator</a:t>
            </a:r>
            <a:r>
              <a:rPr lang="en"/>
              <a:t>y.</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Goals:</a:t>
            </a:r>
            <a:endParaRPr/>
          </a:p>
          <a:p>
            <a:pPr indent="-342900" lvl="0" marL="457200" rtl="0" algn="l">
              <a:spcBef>
                <a:spcPts val="1200"/>
              </a:spcBef>
              <a:spcAft>
                <a:spcPts val="0"/>
              </a:spcAft>
              <a:buSzPts val="1800"/>
              <a:buChar char="-"/>
            </a:pPr>
            <a:r>
              <a:rPr lang="en"/>
              <a:t>Increase number of visitors</a:t>
            </a:r>
            <a:endParaRPr/>
          </a:p>
          <a:p>
            <a:pPr indent="-342900" lvl="0" marL="457200" rtl="0" algn="l">
              <a:spcBef>
                <a:spcPts val="0"/>
              </a:spcBef>
              <a:spcAft>
                <a:spcPts val="0"/>
              </a:spcAft>
              <a:buSzPts val="1800"/>
              <a:buChar char="-"/>
            </a:pPr>
            <a:r>
              <a:rPr lang="en"/>
              <a:t>Increase donations for the conservatory</a:t>
            </a:r>
            <a:endParaRPr/>
          </a:p>
          <a:p>
            <a:pPr indent="-342900" lvl="0" marL="457200" rtl="0" algn="l">
              <a:spcBef>
                <a:spcPts val="0"/>
              </a:spcBef>
              <a:spcAft>
                <a:spcPts val="0"/>
              </a:spcAft>
              <a:buSzPts val="1800"/>
              <a:buChar char="-"/>
            </a:pPr>
            <a:r>
              <a:rPr lang="en"/>
              <a:t>Offer an alternative way of learning about new species</a:t>
            </a:r>
            <a:endParaRPr/>
          </a:p>
          <a:p>
            <a:pPr indent="-342900" lvl="0" marL="457200" rtl="0" algn="l">
              <a:spcBef>
                <a:spcPts val="0"/>
              </a:spcBef>
              <a:spcAft>
                <a:spcPts val="0"/>
              </a:spcAft>
              <a:buSzPts val="1800"/>
              <a:buChar char="-"/>
            </a:pPr>
            <a:r>
              <a:rPr lang="en"/>
              <a:t>Encourage repeat visits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the Work</a:t>
            </a:r>
            <a:endParaRPr/>
          </a:p>
        </p:txBody>
      </p:sp>
      <p:sp>
        <p:nvSpPr>
          <p:cNvPr id="88" name="Google Shape;88;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current situation</a:t>
            </a:r>
            <a:endParaRPr/>
          </a:p>
          <a:p>
            <a:pPr indent="-342900" lvl="0" marL="457200" rtl="0" algn="l">
              <a:spcBef>
                <a:spcPts val="1200"/>
              </a:spcBef>
              <a:spcAft>
                <a:spcPts val="0"/>
              </a:spcAft>
              <a:buSzPts val="1800"/>
              <a:buChar char="-"/>
            </a:pPr>
            <a:r>
              <a:rPr lang="en"/>
              <a:t>Garfield Park Conservatory Alliance goes about achieving their goal by providing educational programming, events, and resources to GPC visitors.</a:t>
            </a:r>
            <a:endParaRPr/>
          </a:p>
          <a:p>
            <a:pPr indent="0" lvl="0" marL="0" rtl="0" algn="l">
              <a:spcBef>
                <a:spcPts val="1200"/>
              </a:spcBef>
              <a:spcAft>
                <a:spcPts val="1200"/>
              </a:spcAft>
              <a:buNone/>
            </a:pPr>
            <a:r>
              <a:rPr lang="en"/>
              <a:t>The application will serve as another way to further achieve their goal, providing a means to extend the education to every tourist coming to GPC in a fun, interactive manner for free, and at any time in the GPC. It will also help fund future events through donations.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the Work (Continued)</a:t>
            </a:r>
            <a:endParaRPr/>
          </a:p>
        </p:txBody>
      </p:sp>
      <p:sp>
        <p:nvSpPr>
          <p:cNvPr id="94" name="Google Shape;94;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5" name="Google Shape;95;p18"/>
          <p:cNvPicPr preferRelativeResize="0"/>
          <p:nvPr/>
        </p:nvPicPr>
        <p:blipFill>
          <a:blip r:embed="rId3">
            <a:alphaModFix/>
          </a:blip>
          <a:stretch>
            <a:fillRect/>
          </a:stretch>
        </p:blipFill>
        <p:spPr>
          <a:xfrm>
            <a:off x="1151113" y="1017725"/>
            <a:ext cx="6841782" cy="39910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the Product</a:t>
            </a:r>
            <a:endParaRPr/>
          </a:p>
        </p:txBody>
      </p:sp>
      <p:sp>
        <p:nvSpPr>
          <p:cNvPr id="101" name="Google Shape;101;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
              <a:t>Actions </a:t>
            </a:r>
            <a:r>
              <a:rPr lang="en"/>
              <a:t>available to the User:</a:t>
            </a:r>
            <a:endParaRPr/>
          </a:p>
          <a:p>
            <a:pPr indent="-342900" lvl="0" marL="457200" rtl="0" algn="l">
              <a:spcBef>
                <a:spcPts val="1200"/>
              </a:spcBef>
              <a:spcAft>
                <a:spcPts val="0"/>
              </a:spcAft>
              <a:buSzPts val="1800"/>
              <a:buAutoNum type="arabicPeriod"/>
            </a:pPr>
            <a:r>
              <a:rPr lang="en"/>
              <a:t>“Login” - Player creates or enters their profile credentials.</a:t>
            </a:r>
            <a:endParaRPr/>
          </a:p>
          <a:p>
            <a:pPr indent="-342900" lvl="0" marL="457200" rtl="0" algn="l">
              <a:spcBef>
                <a:spcPts val="0"/>
              </a:spcBef>
              <a:spcAft>
                <a:spcPts val="0"/>
              </a:spcAft>
              <a:buSzPts val="1800"/>
              <a:buAutoNum type="arabicPeriod"/>
            </a:pPr>
            <a:r>
              <a:rPr lang="en"/>
              <a:t>“Overworld” - Player movement is tracked via their location in the real world using location data from their mobile devices, this projects them onto the overworld that is navigated by their real life movement.</a:t>
            </a:r>
            <a:endParaRPr/>
          </a:p>
          <a:p>
            <a:pPr indent="-342900" lvl="0" marL="457200" rtl="0" algn="l">
              <a:spcBef>
                <a:spcPts val="0"/>
              </a:spcBef>
              <a:spcAft>
                <a:spcPts val="0"/>
              </a:spcAft>
              <a:buSzPts val="1800"/>
              <a:buAutoNum type="arabicPeriod"/>
            </a:pPr>
            <a:r>
              <a:rPr lang="en"/>
              <a:t>“</a:t>
            </a:r>
            <a:r>
              <a:rPr lang="en"/>
              <a:t>Mini Games</a:t>
            </a:r>
            <a:r>
              <a:rPr lang="en"/>
              <a:t>” - Players that choose to interact with those events, enter various mini games centered around learning about what they encounter.</a:t>
            </a:r>
            <a:endParaRPr/>
          </a:p>
          <a:p>
            <a:pPr indent="-342900" lvl="0" marL="457200" rtl="0" algn="l">
              <a:spcBef>
                <a:spcPts val="0"/>
              </a:spcBef>
              <a:spcAft>
                <a:spcPts val="0"/>
              </a:spcAft>
              <a:buSzPts val="1800"/>
              <a:buAutoNum type="arabicPeriod"/>
            </a:pPr>
            <a:r>
              <a:rPr lang="en"/>
              <a:t>“Collection” - Players will collect different things pertaining to the conservatory after completing mini games. This collection can be opened and data will be displayed to the user.</a:t>
            </a:r>
            <a:endParaRPr/>
          </a:p>
          <a:p>
            <a:pPr indent="-342900" lvl="0" marL="457200" rtl="0" algn="l">
              <a:spcBef>
                <a:spcPts val="0"/>
              </a:spcBef>
              <a:spcAft>
                <a:spcPts val="0"/>
              </a:spcAft>
              <a:buSzPts val="1800"/>
              <a:buAutoNum type="arabicPeriod"/>
            </a:pPr>
            <a:r>
              <a:rPr lang="en"/>
              <a:t>“Exit”- Allows the user to exit the game</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0"/>
          <p:cNvSpPr txBox="1"/>
          <p:nvPr>
            <p:ph type="title"/>
          </p:nvPr>
        </p:nvSpPr>
        <p:spPr>
          <a:xfrm>
            <a:off x="258525" y="2575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Scope of the Product (continued)</a:t>
            </a:r>
            <a:endParaRPr/>
          </a:p>
        </p:txBody>
      </p:sp>
      <p:sp>
        <p:nvSpPr>
          <p:cNvPr id="107" name="Google Shape;107;p20"/>
          <p:cNvSpPr txBox="1"/>
          <p:nvPr>
            <p:ph idx="1" type="body"/>
          </p:nvPr>
        </p:nvSpPr>
        <p:spPr>
          <a:xfrm>
            <a:off x="258525" y="9742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Scenario Diagram</a:t>
            </a:r>
            <a:endParaRPr b="1"/>
          </a:p>
          <a:p>
            <a:pPr indent="0" lvl="0" marL="0" rtl="0" algn="l">
              <a:spcBef>
                <a:spcPts val="1200"/>
              </a:spcBef>
              <a:spcAft>
                <a:spcPts val="0"/>
              </a:spcAft>
              <a:buNone/>
            </a:pPr>
            <a:r>
              <a:t/>
            </a:r>
            <a:endParaRPr b="1"/>
          </a:p>
          <a:p>
            <a:pPr indent="0" lvl="0" marL="0" rtl="0" algn="l">
              <a:spcBef>
                <a:spcPts val="1200"/>
              </a:spcBef>
              <a:spcAft>
                <a:spcPts val="1200"/>
              </a:spcAft>
              <a:buNone/>
            </a:pPr>
            <a:r>
              <a:t/>
            </a:r>
            <a:endParaRPr b="1"/>
          </a:p>
        </p:txBody>
      </p:sp>
      <p:sp>
        <p:nvSpPr>
          <p:cNvPr id="108" name="Google Shape;108;p20"/>
          <p:cNvSpPr/>
          <p:nvPr/>
        </p:nvSpPr>
        <p:spPr>
          <a:xfrm>
            <a:off x="838225" y="2380125"/>
            <a:ext cx="1149900" cy="4101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Login</a:t>
            </a:r>
            <a:endParaRPr>
              <a:latin typeface="Proxima Nova"/>
              <a:ea typeface="Proxima Nova"/>
              <a:cs typeface="Proxima Nova"/>
              <a:sym typeface="Proxima Nova"/>
            </a:endParaRPr>
          </a:p>
        </p:txBody>
      </p:sp>
      <p:sp>
        <p:nvSpPr>
          <p:cNvPr id="109" name="Google Shape;109;p20"/>
          <p:cNvSpPr/>
          <p:nvPr/>
        </p:nvSpPr>
        <p:spPr>
          <a:xfrm>
            <a:off x="160750" y="2420325"/>
            <a:ext cx="312000" cy="329700"/>
          </a:xfrm>
          <a:prstGeom prst="smileyFace">
            <a:avLst>
              <a:gd fmla="val 4653"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10" name="Google Shape;110;p20"/>
          <p:cNvSpPr txBox="1"/>
          <p:nvPr/>
        </p:nvSpPr>
        <p:spPr>
          <a:xfrm>
            <a:off x="0" y="2076950"/>
            <a:ext cx="713100" cy="2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USER</a:t>
            </a:r>
            <a:endParaRPr>
              <a:latin typeface="Proxima Nova"/>
              <a:ea typeface="Proxima Nova"/>
              <a:cs typeface="Proxima Nova"/>
              <a:sym typeface="Proxima Nova"/>
            </a:endParaRPr>
          </a:p>
        </p:txBody>
      </p:sp>
      <p:cxnSp>
        <p:nvCxnSpPr>
          <p:cNvPr id="111" name="Google Shape;111;p20"/>
          <p:cNvCxnSpPr>
            <a:stCxn id="109" idx="6"/>
            <a:endCxn id="108" idx="1"/>
          </p:cNvCxnSpPr>
          <p:nvPr/>
        </p:nvCxnSpPr>
        <p:spPr>
          <a:xfrm>
            <a:off x="472750" y="2585175"/>
            <a:ext cx="365400" cy="0"/>
          </a:xfrm>
          <a:prstGeom prst="straightConnector1">
            <a:avLst/>
          </a:prstGeom>
          <a:noFill/>
          <a:ln cap="flat" cmpd="sng" w="9525">
            <a:solidFill>
              <a:schemeClr val="dk2"/>
            </a:solidFill>
            <a:prstDash val="solid"/>
            <a:round/>
            <a:headEnd len="med" w="med" type="none"/>
            <a:tailEnd len="med" w="med" type="triangle"/>
          </a:ln>
        </p:spPr>
      </p:cxnSp>
      <p:sp>
        <p:nvSpPr>
          <p:cNvPr id="112" name="Google Shape;112;p20"/>
          <p:cNvSpPr/>
          <p:nvPr/>
        </p:nvSpPr>
        <p:spPr>
          <a:xfrm>
            <a:off x="2674525" y="2348925"/>
            <a:ext cx="1337100" cy="472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Overworld</a:t>
            </a:r>
            <a:endParaRPr>
              <a:latin typeface="Proxima Nova"/>
              <a:ea typeface="Proxima Nova"/>
              <a:cs typeface="Proxima Nova"/>
              <a:sym typeface="Proxima Nova"/>
            </a:endParaRPr>
          </a:p>
        </p:txBody>
      </p:sp>
      <p:cxnSp>
        <p:nvCxnSpPr>
          <p:cNvPr id="113" name="Google Shape;113;p20"/>
          <p:cNvCxnSpPr>
            <a:stCxn id="108" idx="3"/>
            <a:endCxn id="112" idx="1"/>
          </p:cNvCxnSpPr>
          <p:nvPr/>
        </p:nvCxnSpPr>
        <p:spPr>
          <a:xfrm>
            <a:off x="1988125" y="2585175"/>
            <a:ext cx="686400" cy="0"/>
          </a:xfrm>
          <a:prstGeom prst="straightConnector1">
            <a:avLst/>
          </a:prstGeom>
          <a:noFill/>
          <a:ln cap="flat" cmpd="sng" w="9525">
            <a:solidFill>
              <a:schemeClr val="dk2"/>
            </a:solidFill>
            <a:prstDash val="solid"/>
            <a:round/>
            <a:headEnd len="med" w="med" type="none"/>
            <a:tailEnd len="med" w="med" type="triangle"/>
          </a:ln>
        </p:spPr>
      </p:cxnSp>
      <p:sp>
        <p:nvSpPr>
          <p:cNvPr id="114" name="Google Shape;114;p20"/>
          <p:cNvSpPr/>
          <p:nvPr/>
        </p:nvSpPr>
        <p:spPr>
          <a:xfrm>
            <a:off x="4654350" y="2348925"/>
            <a:ext cx="1337100" cy="472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Mini Games</a:t>
            </a:r>
            <a:endParaRPr>
              <a:latin typeface="Proxima Nova"/>
              <a:ea typeface="Proxima Nova"/>
              <a:cs typeface="Proxima Nova"/>
              <a:sym typeface="Proxima Nova"/>
            </a:endParaRPr>
          </a:p>
        </p:txBody>
      </p:sp>
      <p:sp>
        <p:nvSpPr>
          <p:cNvPr id="115" name="Google Shape;115;p20"/>
          <p:cNvSpPr/>
          <p:nvPr/>
        </p:nvSpPr>
        <p:spPr>
          <a:xfrm>
            <a:off x="7137375" y="2348925"/>
            <a:ext cx="1337100" cy="472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Exit</a:t>
            </a:r>
            <a:endParaRPr>
              <a:latin typeface="Proxima Nova"/>
              <a:ea typeface="Proxima Nova"/>
              <a:cs typeface="Proxima Nova"/>
              <a:sym typeface="Proxima Nova"/>
            </a:endParaRPr>
          </a:p>
        </p:txBody>
      </p:sp>
      <p:cxnSp>
        <p:nvCxnSpPr>
          <p:cNvPr id="116" name="Google Shape;116;p20"/>
          <p:cNvCxnSpPr/>
          <p:nvPr/>
        </p:nvCxnSpPr>
        <p:spPr>
          <a:xfrm>
            <a:off x="4011625" y="2348925"/>
            <a:ext cx="642600" cy="0"/>
          </a:xfrm>
          <a:prstGeom prst="straightConnector1">
            <a:avLst/>
          </a:prstGeom>
          <a:noFill/>
          <a:ln cap="flat" cmpd="sng" w="9525">
            <a:solidFill>
              <a:schemeClr val="dk2"/>
            </a:solidFill>
            <a:prstDash val="solid"/>
            <a:round/>
            <a:headEnd len="med" w="med" type="none"/>
            <a:tailEnd len="med" w="med" type="triangle"/>
          </a:ln>
        </p:spPr>
      </p:cxnSp>
      <p:cxnSp>
        <p:nvCxnSpPr>
          <p:cNvPr id="117" name="Google Shape;117;p20"/>
          <p:cNvCxnSpPr/>
          <p:nvPr/>
        </p:nvCxnSpPr>
        <p:spPr>
          <a:xfrm rot="10800000">
            <a:off x="4011625" y="2790225"/>
            <a:ext cx="642600" cy="0"/>
          </a:xfrm>
          <a:prstGeom prst="straightConnector1">
            <a:avLst/>
          </a:prstGeom>
          <a:noFill/>
          <a:ln cap="flat" cmpd="sng" w="9525">
            <a:solidFill>
              <a:schemeClr val="dk2"/>
            </a:solidFill>
            <a:prstDash val="solid"/>
            <a:round/>
            <a:headEnd len="med" w="med" type="none"/>
            <a:tailEnd len="med" w="med" type="triangle"/>
          </a:ln>
        </p:spPr>
      </p:cxnSp>
      <p:sp>
        <p:nvSpPr>
          <p:cNvPr id="118" name="Google Shape;118;p20"/>
          <p:cNvSpPr txBox="1"/>
          <p:nvPr/>
        </p:nvSpPr>
        <p:spPr>
          <a:xfrm>
            <a:off x="3914575" y="2862400"/>
            <a:ext cx="873600" cy="32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Mini Game   complete</a:t>
            </a:r>
            <a:endParaRPr sz="1000">
              <a:latin typeface="Proxima Nova"/>
              <a:ea typeface="Proxima Nova"/>
              <a:cs typeface="Proxima Nova"/>
              <a:sym typeface="Proxima Nova"/>
            </a:endParaRPr>
          </a:p>
        </p:txBody>
      </p:sp>
      <p:sp>
        <p:nvSpPr>
          <p:cNvPr id="119" name="Google Shape;119;p20"/>
          <p:cNvSpPr txBox="1"/>
          <p:nvPr/>
        </p:nvSpPr>
        <p:spPr>
          <a:xfrm>
            <a:off x="4013375" y="2041400"/>
            <a:ext cx="713100" cy="3297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Event</a:t>
            </a:r>
            <a:endParaRPr sz="1000">
              <a:latin typeface="Proxima Nova"/>
              <a:ea typeface="Proxima Nova"/>
              <a:cs typeface="Proxima Nova"/>
              <a:sym typeface="Proxima Nova"/>
            </a:endParaRPr>
          </a:p>
        </p:txBody>
      </p:sp>
      <p:sp>
        <p:nvSpPr>
          <p:cNvPr id="120" name="Google Shape;120;p20"/>
          <p:cNvSpPr/>
          <p:nvPr/>
        </p:nvSpPr>
        <p:spPr>
          <a:xfrm>
            <a:off x="3664375" y="1535800"/>
            <a:ext cx="1337100" cy="472500"/>
          </a:xfrm>
          <a:prstGeom prst="rect">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Proxima Nova"/>
                <a:ea typeface="Proxima Nova"/>
                <a:cs typeface="Proxima Nova"/>
                <a:sym typeface="Proxima Nova"/>
              </a:rPr>
              <a:t>Collection</a:t>
            </a:r>
            <a:endParaRPr>
              <a:latin typeface="Proxima Nova"/>
              <a:ea typeface="Proxima Nova"/>
              <a:cs typeface="Proxima Nova"/>
              <a:sym typeface="Proxima Nova"/>
            </a:endParaRPr>
          </a:p>
        </p:txBody>
      </p:sp>
      <p:cxnSp>
        <p:nvCxnSpPr>
          <p:cNvPr id="121" name="Google Shape;121;p20"/>
          <p:cNvCxnSpPr>
            <a:stCxn id="114" idx="0"/>
            <a:endCxn id="120" idx="3"/>
          </p:cNvCxnSpPr>
          <p:nvPr/>
        </p:nvCxnSpPr>
        <p:spPr>
          <a:xfrm rot="10800000">
            <a:off x="5001600" y="1772025"/>
            <a:ext cx="321300" cy="576900"/>
          </a:xfrm>
          <a:prstGeom prst="straightConnector1">
            <a:avLst/>
          </a:prstGeom>
          <a:noFill/>
          <a:ln cap="flat" cmpd="sng" w="9525">
            <a:solidFill>
              <a:schemeClr val="dk2"/>
            </a:solidFill>
            <a:prstDash val="solid"/>
            <a:round/>
            <a:headEnd len="med" w="med" type="none"/>
            <a:tailEnd len="med" w="med" type="triangle"/>
          </a:ln>
        </p:spPr>
      </p:cxnSp>
      <p:sp>
        <p:nvSpPr>
          <p:cNvPr id="122" name="Google Shape;122;p20"/>
          <p:cNvSpPr txBox="1"/>
          <p:nvPr/>
        </p:nvSpPr>
        <p:spPr>
          <a:xfrm>
            <a:off x="5110275" y="1749700"/>
            <a:ext cx="1452900" cy="258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Rewards added to collection</a:t>
            </a:r>
            <a:endParaRPr sz="1000">
              <a:latin typeface="Proxima Nova"/>
              <a:ea typeface="Proxima Nova"/>
              <a:cs typeface="Proxima Nova"/>
              <a:sym typeface="Proxima Nova"/>
            </a:endParaRPr>
          </a:p>
        </p:txBody>
      </p:sp>
      <p:cxnSp>
        <p:nvCxnSpPr>
          <p:cNvPr id="123" name="Google Shape;123;p20"/>
          <p:cNvCxnSpPr>
            <a:endCxn id="120" idx="1"/>
          </p:cNvCxnSpPr>
          <p:nvPr/>
        </p:nvCxnSpPr>
        <p:spPr>
          <a:xfrm flipH="1" rot="10800000">
            <a:off x="3343075" y="1772050"/>
            <a:ext cx="321300" cy="576900"/>
          </a:xfrm>
          <a:prstGeom prst="straightConnector1">
            <a:avLst/>
          </a:prstGeom>
          <a:noFill/>
          <a:ln cap="flat" cmpd="sng" w="9525">
            <a:solidFill>
              <a:schemeClr val="dk2"/>
            </a:solidFill>
            <a:prstDash val="solid"/>
            <a:round/>
            <a:headEnd len="med" w="med" type="none"/>
            <a:tailEnd len="med" w="med" type="triangle"/>
          </a:ln>
        </p:spPr>
      </p:cxnSp>
      <p:cxnSp>
        <p:nvCxnSpPr>
          <p:cNvPr id="124" name="Google Shape;124;p20"/>
          <p:cNvCxnSpPr>
            <a:stCxn id="120" idx="1"/>
            <a:endCxn id="112" idx="0"/>
          </p:cNvCxnSpPr>
          <p:nvPr/>
        </p:nvCxnSpPr>
        <p:spPr>
          <a:xfrm flipH="1">
            <a:off x="3343075" y="1772050"/>
            <a:ext cx="321300" cy="576900"/>
          </a:xfrm>
          <a:prstGeom prst="straightConnector1">
            <a:avLst/>
          </a:prstGeom>
          <a:noFill/>
          <a:ln cap="flat" cmpd="sng" w="9525">
            <a:solidFill>
              <a:schemeClr val="dk2"/>
            </a:solidFill>
            <a:prstDash val="solid"/>
            <a:round/>
            <a:headEnd len="med" w="med" type="none"/>
            <a:tailEnd len="med" w="med" type="triangle"/>
          </a:ln>
        </p:spPr>
      </p:cxnSp>
      <p:sp>
        <p:nvSpPr>
          <p:cNvPr id="125" name="Google Shape;125;p20"/>
          <p:cNvSpPr txBox="1"/>
          <p:nvPr/>
        </p:nvSpPr>
        <p:spPr>
          <a:xfrm>
            <a:off x="2355163" y="1843425"/>
            <a:ext cx="1231800" cy="57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User enters/leaves   Collection</a:t>
            </a:r>
            <a:endParaRPr sz="1000">
              <a:latin typeface="Proxima Nova"/>
              <a:ea typeface="Proxima Nova"/>
              <a:cs typeface="Proxima Nova"/>
              <a:sym typeface="Proxima Nova"/>
            </a:endParaRPr>
          </a:p>
        </p:txBody>
      </p:sp>
      <p:cxnSp>
        <p:nvCxnSpPr>
          <p:cNvPr id="126" name="Google Shape;126;p20"/>
          <p:cNvCxnSpPr>
            <a:stCxn id="114" idx="3"/>
            <a:endCxn id="115" idx="1"/>
          </p:cNvCxnSpPr>
          <p:nvPr/>
        </p:nvCxnSpPr>
        <p:spPr>
          <a:xfrm>
            <a:off x="5991450" y="2585175"/>
            <a:ext cx="1146000" cy="0"/>
          </a:xfrm>
          <a:prstGeom prst="straightConnector1">
            <a:avLst/>
          </a:prstGeom>
          <a:noFill/>
          <a:ln cap="flat" cmpd="sng" w="9525">
            <a:solidFill>
              <a:schemeClr val="dk2"/>
            </a:solidFill>
            <a:prstDash val="solid"/>
            <a:round/>
            <a:headEnd len="med" w="med" type="none"/>
            <a:tailEnd len="med" w="med" type="triangle"/>
          </a:ln>
        </p:spPr>
      </p:cxnSp>
      <p:cxnSp>
        <p:nvCxnSpPr>
          <p:cNvPr id="127" name="Google Shape;127;p20"/>
          <p:cNvCxnSpPr>
            <a:stCxn id="112" idx="2"/>
            <a:endCxn id="115" idx="2"/>
          </p:cNvCxnSpPr>
          <p:nvPr/>
        </p:nvCxnSpPr>
        <p:spPr>
          <a:xfrm flipH="1" rot="-5400000">
            <a:off x="5574175" y="590325"/>
            <a:ext cx="600" cy="4462800"/>
          </a:xfrm>
          <a:prstGeom prst="curvedConnector3">
            <a:avLst>
              <a:gd fmla="val 119587500" name="adj1"/>
            </a:avLst>
          </a:prstGeom>
          <a:noFill/>
          <a:ln cap="flat" cmpd="sng" w="9525">
            <a:solidFill>
              <a:schemeClr val="dk2"/>
            </a:solidFill>
            <a:prstDash val="solid"/>
            <a:round/>
            <a:headEnd len="med" w="med" type="none"/>
            <a:tailEnd len="med" w="med" type="triangle"/>
          </a:ln>
        </p:spPr>
      </p:cxnSp>
      <p:cxnSp>
        <p:nvCxnSpPr>
          <p:cNvPr id="128" name="Google Shape;128;p20"/>
          <p:cNvCxnSpPr>
            <a:stCxn id="120" idx="0"/>
            <a:endCxn id="115" idx="0"/>
          </p:cNvCxnSpPr>
          <p:nvPr/>
        </p:nvCxnSpPr>
        <p:spPr>
          <a:xfrm flipH="1" rot="-5400000">
            <a:off x="5662975" y="205750"/>
            <a:ext cx="813000" cy="3473100"/>
          </a:xfrm>
          <a:prstGeom prst="curvedConnector3">
            <a:avLst>
              <a:gd fmla="val -29290" name="adj1"/>
            </a:avLst>
          </a:prstGeom>
          <a:noFill/>
          <a:ln cap="flat" cmpd="sng" w="9525">
            <a:solidFill>
              <a:schemeClr val="dk2"/>
            </a:solidFill>
            <a:prstDash val="solid"/>
            <a:round/>
            <a:headEnd len="med" w="med" type="none"/>
            <a:tailEnd len="med" w="med" type="none"/>
          </a:ln>
        </p:spPr>
      </p:cxnSp>
      <p:sp>
        <p:nvSpPr>
          <p:cNvPr id="129" name="Google Shape;129;p20"/>
          <p:cNvSpPr txBox="1"/>
          <p:nvPr/>
        </p:nvSpPr>
        <p:spPr>
          <a:xfrm>
            <a:off x="5942775" y="2277525"/>
            <a:ext cx="11946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User initiates Exit</a:t>
            </a:r>
            <a:endParaRPr sz="1000">
              <a:latin typeface="Proxima Nova"/>
              <a:ea typeface="Proxima Nova"/>
              <a:cs typeface="Proxima Nova"/>
              <a:sym typeface="Proxima Nova"/>
            </a:endParaRPr>
          </a:p>
        </p:txBody>
      </p:sp>
      <p:sp>
        <p:nvSpPr>
          <p:cNvPr id="130" name="Google Shape;130;p20"/>
          <p:cNvSpPr txBox="1"/>
          <p:nvPr/>
        </p:nvSpPr>
        <p:spPr>
          <a:xfrm>
            <a:off x="5043325" y="3610350"/>
            <a:ext cx="11946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User initiates Exit</a:t>
            </a:r>
            <a:endParaRPr sz="1000">
              <a:latin typeface="Proxima Nova"/>
              <a:ea typeface="Proxima Nova"/>
              <a:cs typeface="Proxima Nova"/>
              <a:sym typeface="Proxima Nova"/>
            </a:endParaRPr>
          </a:p>
        </p:txBody>
      </p:sp>
      <p:sp>
        <p:nvSpPr>
          <p:cNvPr id="131" name="Google Shape;131;p20"/>
          <p:cNvSpPr txBox="1"/>
          <p:nvPr/>
        </p:nvSpPr>
        <p:spPr>
          <a:xfrm>
            <a:off x="6434025" y="1085100"/>
            <a:ext cx="11946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latin typeface="Proxima Nova"/>
                <a:ea typeface="Proxima Nova"/>
                <a:cs typeface="Proxima Nova"/>
                <a:sym typeface="Proxima Nova"/>
              </a:rPr>
              <a:t>User initiates Exit</a:t>
            </a:r>
            <a:endParaRPr sz="1000">
              <a:latin typeface="Proxima Nova"/>
              <a:ea typeface="Proxima Nova"/>
              <a:cs typeface="Proxima Nova"/>
              <a:sym typeface="Proxima Nova"/>
            </a:endParaRPr>
          </a:p>
        </p:txBody>
      </p:sp>
      <p:cxnSp>
        <p:nvCxnSpPr>
          <p:cNvPr id="132" name="Google Shape;132;p20"/>
          <p:cNvCxnSpPr>
            <a:stCxn id="115" idx="0"/>
            <a:endCxn id="120" idx="0"/>
          </p:cNvCxnSpPr>
          <p:nvPr/>
        </p:nvCxnSpPr>
        <p:spPr>
          <a:xfrm flipH="1" rot="5400000">
            <a:off x="5662875" y="205875"/>
            <a:ext cx="813000" cy="3473100"/>
          </a:xfrm>
          <a:prstGeom prst="curvedConnector3">
            <a:avLst>
              <a:gd fmla="val 129305" name="adj1"/>
            </a:avLst>
          </a:prstGeom>
          <a:noFill/>
          <a:ln cap="flat" cmpd="sng" w="9525">
            <a:solidFill>
              <a:schemeClr val="dk2"/>
            </a:solidFill>
            <a:prstDash val="solid"/>
            <a:round/>
            <a:headEnd len="med" w="med" type="none"/>
            <a:tailEnd len="med" w="med" type="triangle"/>
          </a:ln>
        </p:spPr>
      </p:cxnSp>
      <p:cxnSp>
        <p:nvCxnSpPr>
          <p:cNvPr id="133" name="Google Shape;133;p20"/>
          <p:cNvCxnSpPr>
            <a:stCxn id="109" idx="4"/>
            <a:endCxn id="112" idx="2"/>
          </p:cNvCxnSpPr>
          <p:nvPr/>
        </p:nvCxnSpPr>
        <p:spPr>
          <a:xfrm flipH="1" rot="-5400000">
            <a:off x="1794250" y="1272525"/>
            <a:ext cx="71400" cy="3026400"/>
          </a:xfrm>
          <a:prstGeom prst="curvedConnector3">
            <a:avLst>
              <a:gd fmla="val 433508" name="adj1"/>
            </a:avLst>
          </a:prstGeom>
          <a:noFill/>
          <a:ln cap="flat" cmpd="sng" w="9525">
            <a:solidFill>
              <a:schemeClr val="dk2"/>
            </a:solidFill>
            <a:prstDash val="solid"/>
            <a:round/>
            <a:headEnd len="med" w="med" type="none"/>
            <a:tailEnd len="med" w="med" type="triangle"/>
          </a:ln>
        </p:spPr>
      </p:cxnSp>
      <p:sp>
        <p:nvSpPr>
          <p:cNvPr id="134" name="Google Shape;134;p20"/>
          <p:cNvSpPr/>
          <p:nvPr/>
        </p:nvSpPr>
        <p:spPr>
          <a:xfrm>
            <a:off x="1199200" y="1411400"/>
            <a:ext cx="410100" cy="410100"/>
          </a:xfrm>
          <a:prstGeom prst="smileyFace">
            <a:avLst>
              <a:gd fmla="val 4653"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135" name="Google Shape;135;p20"/>
          <p:cNvCxnSpPr>
            <a:stCxn id="134" idx="4"/>
            <a:endCxn id="108" idx="0"/>
          </p:cNvCxnSpPr>
          <p:nvPr/>
        </p:nvCxnSpPr>
        <p:spPr>
          <a:xfrm>
            <a:off x="1404250" y="1821500"/>
            <a:ext cx="9000" cy="558600"/>
          </a:xfrm>
          <a:prstGeom prst="straightConnector1">
            <a:avLst/>
          </a:prstGeom>
          <a:noFill/>
          <a:ln cap="flat" cmpd="sng" w="9525">
            <a:solidFill>
              <a:schemeClr val="dk2"/>
            </a:solidFill>
            <a:prstDash val="solid"/>
            <a:round/>
            <a:headEnd len="med" w="med" type="none"/>
            <a:tailEnd len="med" w="med" type="triangle"/>
          </a:ln>
        </p:spPr>
      </p:cxnSp>
      <p:sp>
        <p:nvSpPr>
          <p:cNvPr id="136" name="Google Shape;136;p20"/>
          <p:cNvSpPr txBox="1"/>
          <p:nvPr/>
        </p:nvSpPr>
        <p:spPr>
          <a:xfrm>
            <a:off x="374413" y="1266475"/>
            <a:ext cx="873600" cy="71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Profile Database Dev</a:t>
            </a:r>
            <a:endParaRPr sz="1200">
              <a:latin typeface="Proxima Nova"/>
              <a:ea typeface="Proxima Nova"/>
              <a:cs typeface="Proxima Nova"/>
              <a:sym typeface="Proxima Nova"/>
            </a:endParaRPr>
          </a:p>
        </p:txBody>
      </p:sp>
      <p:cxnSp>
        <p:nvCxnSpPr>
          <p:cNvPr id="137" name="Google Shape;137;p20"/>
          <p:cNvCxnSpPr>
            <a:stCxn id="120" idx="0"/>
            <a:endCxn id="134" idx="0"/>
          </p:cNvCxnSpPr>
          <p:nvPr/>
        </p:nvCxnSpPr>
        <p:spPr>
          <a:xfrm flipH="1" rot="5400000">
            <a:off x="2806375" y="9250"/>
            <a:ext cx="124500" cy="2928600"/>
          </a:xfrm>
          <a:prstGeom prst="curvedConnector3">
            <a:avLst>
              <a:gd fmla="val 181044" name="adj1"/>
            </a:avLst>
          </a:prstGeom>
          <a:noFill/>
          <a:ln cap="flat" cmpd="sng" w="9525">
            <a:solidFill>
              <a:schemeClr val="dk2"/>
            </a:solidFill>
            <a:prstDash val="solid"/>
            <a:round/>
            <a:headEnd len="med" w="med" type="none"/>
            <a:tailEnd len="med" w="med" type="triangle"/>
          </a:ln>
        </p:spPr>
      </p:cxnSp>
      <p:sp>
        <p:nvSpPr>
          <p:cNvPr id="138" name="Google Shape;138;p20"/>
          <p:cNvSpPr/>
          <p:nvPr/>
        </p:nvSpPr>
        <p:spPr>
          <a:xfrm>
            <a:off x="4117700" y="3641550"/>
            <a:ext cx="410100" cy="410100"/>
          </a:xfrm>
          <a:prstGeom prst="smileyFace">
            <a:avLst>
              <a:gd fmla="val 4653"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sp>
        <p:nvSpPr>
          <p:cNvPr id="139" name="Google Shape;139;p20"/>
          <p:cNvSpPr txBox="1"/>
          <p:nvPr/>
        </p:nvSpPr>
        <p:spPr>
          <a:xfrm>
            <a:off x="3914575" y="4082850"/>
            <a:ext cx="10491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Software</a:t>
            </a:r>
            <a:endParaRPr>
              <a:latin typeface="Proxima Nova"/>
              <a:ea typeface="Proxima Nova"/>
              <a:cs typeface="Proxima Nova"/>
              <a:sym typeface="Proxima Nova"/>
            </a:endParaRPr>
          </a:p>
          <a:p>
            <a:pPr indent="0" lvl="0" marL="0" rtl="0" algn="l">
              <a:spcBef>
                <a:spcPts val="0"/>
              </a:spcBef>
              <a:spcAft>
                <a:spcPts val="0"/>
              </a:spcAft>
              <a:buNone/>
            </a:pPr>
            <a:r>
              <a:rPr lang="en">
                <a:latin typeface="Proxima Nova"/>
                <a:ea typeface="Proxima Nova"/>
                <a:cs typeface="Proxima Nova"/>
                <a:sym typeface="Proxima Nova"/>
              </a:rPr>
              <a:t>Dev</a:t>
            </a:r>
            <a:endParaRPr>
              <a:latin typeface="Proxima Nova"/>
              <a:ea typeface="Proxima Nova"/>
              <a:cs typeface="Proxima Nova"/>
              <a:sym typeface="Proxima Nova"/>
            </a:endParaRPr>
          </a:p>
        </p:txBody>
      </p:sp>
      <p:cxnSp>
        <p:nvCxnSpPr>
          <p:cNvPr id="140" name="Google Shape;140;p20"/>
          <p:cNvCxnSpPr>
            <a:stCxn id="138" idx="7"/>
            <a:endCxn id="114" idx="2"/>
          </p:cNvCxnSpPr>
          <p:nvPr/>
        </p:nvCxnSpPr>
        <p:spPr>
          <a:xfrm flipH="1" rot="10800000">
            <a:off x="4467742" y="2821408"/>
            <a:ext cx="855300" cy="880200"/>
          </a:xfrm>
          <a:prstGeom prst="straightConnector1">
            <a:avLst/>
          </a:prstGeom>
          <a:noFill/>
          <a:ln cap="flat" cmpd="sng" w="9525">
            <a:solidFill>
              <a:schemeClr val="dk2"/>
            </a:solidFill>
            <a:prstDash val="solid"/>
            <a:round/>
            <a:headEnd len="med" w="med" type="none"/>
            <a:tailEnd len="med" w="med" type="triangle"/>
          </a:ln>
        </p:spPr>
      </p:cxnSp>
      <p:sp>
        <p:nvSpPr>
          <p:cNvPr id="141" name="Google Shape;141;p20"/>
          <p:cNvSpPr/>
          <p:nvPr/>
        </p:nvSpPr>
        <p:spPr>
          <a:xfrm>
            <a:off x="4129850" y="830225"/>
            <a:ext cx="365400" cy="309900"/>
          </a:xfrm>
          <a:prstGeom prst="smileyFace">
            <a:avLst>
              <a:gd fmla="val 4653" name="adj"/>
            </a:avLst>
          </a:prstGeom>
          <a:solidFill>
            <a:schemeClr val="l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Proxima Nova"/>
              <a:ea typeface="Proxima Nova"/>
              <a:cs typeface="Proxima Nova"/>
              <a:sym typeface="Proxima Nova"/>
            </a:endParaRPr>
          </a:p>
        </p:txBody>
      </p:sp>
      <p:cxnSp>
        <p:nvCxnSpPr>
          <p:cNvPr id="142" name="Google Shape;142;p20"/>
          <p:cNvCxnSpPr>
            <a:stCxn id="141" idx="4"/>
            <a:endCxn id="120" idx="0"/>
          </p:cNvCxnSpPr>
          <p:nvPr/>
        </p:nvCxnSpPr>
        <p:spPr>
          <a:xfrm>
            <a:off x="4312550" y="1140125"/>
            <a:ext cx="20400" cy="395700"/>
          </a:xfrm>
          <a:prstGeom prst="straightConnector1">
            <a:avLst/>
          </a:prstGeom>
          <a:noFill/>
          <a:ln cap="flat" cmpd="sng" w="9525">
            <a:solidFill>
              <a:schemeClr val="dk2"/>
            </a:solidFill>
            <a:prstDash val="solid"/>
            <a:round/>
            <a:headEnd len="med" w="med" type="none"/>
            <a:tailEnd len="med" w="med" type="triangle"/>
          </a:ln>
        </p:spPr>
      </p:cxnSp>
      <p:sp>
        <p:nvSpPr>
          <p:cNvPr id="143" name="Google Shape;143;p20"/>
          <p:cNvSpPr txBox="1"/>
          <p:nvPr/>
        </p:nvSpPr>
        <p:spPr>
          <a:xfrm>
            <a:off x="4572000" y="612600"/>
            <a:ext cx="1337100" cy="47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latin typeface="Proxima Nova"/>
                <a:ea typeface="Proxima Nova"/>
                <a:cs typeface="Proxima Nova"/>
                <a:sym typeface="Proxima Nova"/>
              </a:rPr>
              <a:t>Conservatory Information Specialist</a:t>
            </a:r>
            <a:endParaRPr sz="1200">
              <a:latin typeface="Proxima Nova"/>
              <a:ea typeface="Proxima Nova"/>
              <a:cs typeface="Proxima Nova"/>
              <a:sym typeface="Proxima Nova"/>
            </a:endParaRPr>
          </a:p>
        </p:txBody>
      </p:sp>
      <p:cxnSp>
        <p:nvCxnSpPr>
          <p:cNvPr id="144" name="Google Shape;144;p20"/>
          <p:cNvCxnSpPr>
            <a:endCxn id="120" idx="1"/>
          </p:cNvCxnSpPr>
          <p:nvPr/>
        </p:nvCxnSpPr>
        <p:spPr>
          <a:xfrm>
            <a:off x="1609375" y="1616350"/>
            <a:ext cx="2055000" cy="155700"/>
          </a:xfrm>
          <a:prstGeom prst="straightConnector1">
            <a:avLst/>
          </a:prstGeom>
          <a:noFill/>
          <a:ln cap="flat" cmpd="sng" w="9525">
            <a:solidFill>
              <a:schemeClr val="dk2"/>
            </a:solidFill>
            <a:prstDash val="solid"/>
            <a:round/>
            <a:headEnd len="med" w="med" type="none"/>
            <a:tailEnd len="med" w="med" type="triangle"/>
          </a:ln>
        </p:spPr>
      </p:cxnSp>
      <p:cxnSp>
        <p:nvCxnSpPr>
          <p:cNvPr id="145" name="Google Shape;145;p20"/>
          <p:cNvCxnSpPr>
            <a:stCxn id="138" idx="1"/>
            <a:endCxn id="112" idx="2"/>
          </p:cNvCxnSpPr>
          <p:nvPr/>
        </p:nvCxnSpPr>
        <p:spPr>
          <a:xfrm rot="10800000">
            <a:off x="3343158" y="2821408"/>
            <a:ext cx="834600" cy="8802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Stakeholders</a:t>
            </a:r>
            <a:endParaRPr/>
          </a:p>
        </p:txBody>
      </p:sp>
      <p:sp>
        <p:nvSpPr>
          <p:cNvPr id="151" name="Google Shape;15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The Client: </a:t>
            </a:r>
            <a:endParaRPr b="1"/>
          </a:p>
          <a:p>
            <a:pPr indent="-342900" lvl="0" marL="457200" rtl="0" algn="l">
              <a:spcBef>
                <a:spcPts val="1200"/>
              </a:spcBef>
              <a:spcAft>
                <a:spcPts val="0"/>
              </a:spcAft>
              <a:buSzPts val="1800"/>
              <a:buChar char="●"/>
            </a:pPr>
            <a:r>
              <a:rPr b="1" lang="en"/>
              <a:t>Garfield Park Conservatory </a:t>
            </a:r>
            <a:r>
              <a:rPr lang="en"/>
              <a:t>would be able to attract more people to visit their location by extending their ability to educate visitors with a more interactive experience, that also incentivizes repeat visits. App purchases can also be implemented in the future to incentivize donations.</a:t>
            </a:r>
            <a:endParaRPr/>
          </a:p>
          <a:p>
            <a:pPr indent="-342900" lvl="0" marL="457200" rtl="0" algn="l">
              <a:spcBef>
                <a:spcPts val="0"/>
              </a:spcBef>
              <a:spcAft>
                <a:spcPts val="0"/>
              </a:spcAft>
              <a:buSzPts val="1800"/>
              <a:buChar char="●"/>
            </a:pPr>
            <a:r>
              <a:rPr b="1" lang="en"/>
              <a:t>Yellowstone National Park</a:t>
            </a:r>
            <a:r>
              <a:rPr lang="en"/>
              <a:t> can also use this app to create their own interactive experience, along with any conservatory, just requiring localized versions in terms of types of species contained in the park/conservatory (plant or animal)</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